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26" y="-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标题文本</a:t>
            </a:r>
          </a:p>
        </p:txBody>
      </p:sp>
      <p:sp>
        <p:nvSpPr>
          <p:cNvPr id="9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标题文本"/>
          <p:cNvSpPr txBox="1">
            <a:spLocks noGrp="1"/>
          </p:cNvSpPr>
          <p:nvPr>
            <p:ph type="title"/>
          </p:nvPr>
        </p:nvSpPr>
        <p:spPr>
          <a:xfrm>
            <a:off x="666750" y="862012"/>
            <a:ext cx="7810500" cy="1743001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10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3"/>
            <a:ext cx="7810500" cy="5952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59;p15"/>
          <p:cNvSpPr>
            <a:spLocks noGrp="1"/>
          </p:cNvSpPr>
          <p:nvPr>
            <p:ph type="pic" idx="13"/>
          </p:nvPr>
        </p:nvSpPr>
        <p:spPr>
          <a:xfrm>
            <a:off x="1172238" y="252413"/>
            <a:ext cx="6801001" cy="32766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7" name="标题文本"/>
          <p:cNvSpPr txBox="1">
            <a:spLocks noGrp="1"/>
          </p:cNvSpPr>
          <p:nvPr>
            <p:ph type="title"/>
          </p:nvPr>
        </p:nvSpPr>
        <p:spPr>
          <a:xfrm>
            <a:off x="238125" y="3567112"/>
            <a:ext cx="8667600" cy="752401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11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38125" y="4291012"/>
            <a:ext cx="8667600" cy="5952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标题文本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1"/>
          </a:xfrm>
          <a:prstGeom prst="rect">
            <a:avLst/>
          </a:prstGeom>
        </p:spPr>
        <p:txBody>
          <a:bodyPr lIns="19050" tIns="19050" rIns="19050" bIns="19050" anchor="ctr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67;p17"/>
          <p:cNvSpPr>
            <a:spLocks noGrp="1"/>
          </p:cNvSpPr>
          <p:nvPr>
            <p:ph type="pic" sz="half" idx="13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标题文本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1" cy="2081100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13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19125" y="2447925"/>
            <a:ext cx="3833701" cy="21480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文本"/>
          <p:cNvSpPr txBox="1">
            <a:spLocks noGrp="1"/>
          </p:cNvSpPr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 anchor="ctr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14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标题文本"/>
          <p:cNvSpPr txBox="1">
            <a:spLocks noGrp="1"/>
          </p:cNvSpPr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 anchor="ctr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153" name="正文级别 1…"/>
          <p:cNvSpPr txBox="1">
            <a:spLocks noGrp="1"/>
          </p:cNvSpPr>
          <p:nvPr>
            <p:ph type="body" idx="1"/>
          </p:nvPr>
        </p:nvSpPr>
        <p:spPr>
          <a:xfrm>
            <a:off x="633412" y="1181100"/>
            <a:ext cx="7877101" cy="3486001"/>
          </a:xfrm>
          <a:prstGeom prst="rect">
            <a:avLst/>
          </a:prstGeom>
        </p:spPr>
        <p:txBody>
          <a:bodyPr lIns="19050" tIns="19050" rIns="19050" bIns="19050" anchor="ctr"/>
          <a:lstStyle>
            <a:lvl1pPr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79;p20"/>
          <p:cNvSpPr>
            <a:spLocks noGrp="1"/>
          </p:cNvSpPr>
          <p:nvPr>
            <p:ph type="pic" sz="half" idx="13"/>
          </p:nvPr>
        </p:nvSpPr>
        <p:spPr>
          <a:xfrm>
            <a:off x="4938712" y="1181100"/>
            <a:ext cx="3571801" cy="348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2" name="标题文本"/>
          <p:cNvSpPr txBox="1">
            <a:spLocks noGrp="1"/>
          </p:cNvSpPr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 anchor="ctr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16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33412" y="1181100"/>
            <a:ext cx="3833702" cy="3486001"/>
          </a:xfrm>
          <a:prstGeom prst="rect">
            <a:avLst/>
          </a:prstGeom>
        </p:spPr>
        <p:txBody>
          <a:bodyPr lIns="19050" tIns="19050" rIns="19050" bIns="19050" anchor="ctr"/>
          <a:lstStyle>
            <a:lvl1pPr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429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429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429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429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正文级别 1…"/>
          <p:cNvSpPr txBox="1">
            <a:spLocks noGrp="1"/>
          </p:cNvSpPr>
          <p:nvPr>
            <p:ph type="body" idx="1"/>
          </p:nvPr>
        </p:nvSpPr>
        <p:spPr>
          <a:xfrm>
            <a:off x="633412" y="666750"/>
            <a:ext cx="7877101" cy="3810000"/>
          </a:xfrm>
          <a:prstGeom prst="rect">
            <a:avLst/>
          </a:prstGeom>
        </p:spPr>
        <p:txBody>
          <a:bodyPr lIns="19050" tIns="19050" rIns="19050" bIns="19050" anchor="ctr"/>
          <a:lstStyle>
            <a:lvl1pPr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标题文本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87;p22"/>
          <p:cNvSpPr>
            <a:spLocks noGrp="1"/>
          </p:cNvSpPr>
          <p:nvPr>
            <p:ph type="pic" sz="quarter" idx="13"/>
          </p:nvPr>
        </p:nvSpPr>
        <p:spPr>
          <a:xfrm>
            <a:off x="5910262" y="2643188"/>
            <a:ext cx="2776501" cy="2081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0" name="Google Shape;88;p22"/>
          <p:cNvSpPr>
            <a:spLocks noGrp="1"/>
          </p:cNvSpPr>
          <p:nvPr>
            <p:ph type="pic" sz="quarter" idx="14"/>
          </p:nvPr>
        </p:nvSpPr>
        <p:spPr>
          <a:xfrm>
            <a:off x="5910262" y="423862"/>
            <a:ext cx="2776501" cy="2081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1" name="Google Shape;89;p22"/>
          <p:cNvSpPr>
            <a:spLocks noGrp="1"/>
          </p:cNvSpPr>
          <p:nvPr>
            <p:ph type="pic" idx="15"/>
          </p:nvPr>
        </p:nvSpPr>
        <p:spPr>
          <a:xfrm>
            <a:off x="452437" y="423862"/>
            <a:ext cx="5315101" cy="4300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95350" y="3357562"/>
            <a:ext cx="7358100" cy="2196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12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2640" indent="-167640" algn="ctr">
              <a:lnSpc>
                <a:spcPct val="100000"/>
              </a:lnSpc>
              <a:buClrTx/>
              <a:buSzPts val="1200"/>
              <a:buFontTx/>
              <a:buChar char="•"/>
              <a:defRPr sz="12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9839" indent="-167639" algn="ctr">
              <a:lnSpc>
                <a:spcPct val="100000"/>
              </a:lnSpc>
              <a:buClrTx/>
              <a:buSzPts val="1200"/>
              <a:buFontTx/>
              <a:buChar char="•"/>
              <a:defRPr sz="12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17039" indent="-167639" algn="ctr">
              <a:lnSpc>
                <a:spcPct val="100000"/>
              </a:lnSpc>
              <a:buClrTx/>
              <a:buSzPts val="1200"/>
              <a:buFontTx/>
              <a:buChar char="•"/>
              <a:defRPr sz="12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74239" indent="-167639" algn="ctr">
              <a:lnSpc>
                <a:spcPct val="100000"/>
              </a:lnSpc>
              <a:buClrTx/>
              <a:buSzPts val="1200"/>
              <a:buFontTx/>
              <a:buChar char="•"/>
              <a:defRPr sz="1200" i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0" name="Google Shape;93;p23"/>
          <p:cNvSpPr txBox="1">
            <a:spLocks noGrp="1"/>
          </p:cNvSpPr>
          <p:nvPr>
            <p:ph type="body" sz="quarter" idx="13"/>
          </p:nvPr>
        </p:nvSpPr>
        <p:spPr>
          <a:xfrm>
            <a:off x="895350" y="2255043"/>
            <a:ext cx="7358099" cy="357301"/>
          </a:xfrm>
          <a:prstGeom prst="rect">
            <a:avLst/>
          </a:prstGeom>
        </p:spPr>
        <p:txBody>
          <a:bodyPr lIns="19050" tIns="19050" rIns="19050" bIns="19050" anchor="ctr"/>
          <a:lstStyle/>
          <a:p>
            <a:pPr marL="228600" indent="0" algn="ct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9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96;p24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9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9" name="Google Shape;23;p5"/>
          <p:cNvSpPr txBox="1"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文本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标题文本</a:t>
            </a:r>
          </a:p>
        </p:txBody>
      </p:sp>
      <p:sp>
        <p:nvSpPr>
          <p:cNvPr id="5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标题文本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标题文本</a:t>
            </a:r>
          </a:p>
        </p:txBody>
      </p:sp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" name="标题文本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标题文本</a:t>
            </a:r>
          </a:p>
        </p:txBody>
      </p:sp>
      <p:sp>
        <p:nvSpPr>
          <p:cNvPr id="7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Google Shape;39;p9"/>
          <p:cNvSpPr txBox="1"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G1zyBXKTpmabQqAvrVCde48h0YrkgYjN/view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camera/videobasics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imooc.com/article/254398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104;p26" descr="Google Shape;104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Google Shape;105;p26"/>
          <p:cNvSpPr txBox="1"/>
          <p:nvPr/>
        </p:nvSpPr>
        <p:spPr>
          <a:xfrm>
            <a:off x="407199" y="2021000"/>
            <a:ext cx="578220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多媒体进阶-拍照与录像</a:t>
            </a:r>
          </a:p>
        </p:txBody>
      </p:sp>
      <p:sp>
        <p:nvSpPr>
          <p:cNvPr id="217" name="Google Shape;106;p26"/>
          <p:cNvSpPr txBox="1"/>
          <p:nvPr/>
        </p:nvSpPr>
        <p:spPr>
          <a:xfrm>
            <a:off x="465269" y="2919899"/>
            <a:ext cx="431400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1900" b="1">
                <a:solidFill>
                  <a:srgbClr val="59C4D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字节跳动Android工程师   张明庆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161;p34" descr="Google Shape;161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762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Google Shape;162;p34"/>
          <p:cNvSpPr txBox="1"/>
          <p:nvPr/>
        </p:nvSpPr>
        <p:spPr>
          <a:xfrm>
            <a:off x="518424" y="1052499"/>
            <a:ext cx="7944902" cy="3376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rPr dirty="0" err="1"/>
              <a:t>声明权限</a:t>
            </a:r>
            <a:endParaRPr dirty="0"/>
          </a:p>
          <a:p>
            <a:pPr indent="457200">
              <a:lnSpc>
                <a:spcPct val="150000"/>
              </a:lnSpc>
            </a:pPr>
            <a:endParaRPr sz="1800" dirty="0">
              <a:solidFill>
                <a:srgbClr val="3A5BAE"/>
              </a:solidFill>
            </a:endParaRP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endParaRPr sz="1800" dirty="0">
              <a:solidFill>
                <a:srgbClr val="3A5BAE"/>
              </a:solidFill>
            </a:endParaRP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endParaRPr sz="1800" dirty="0">
              <a:solidFill>
                <a:srgbClr val="3A5BAE"/>
              </a:solidFill>
            </a:endParaRP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rPr dirty="0" err="1"/>
              <a:t>申请相机权限</a:t>
            </a:r>
            <a:endParaRPr dirty="0"/>
          </a:p>
          <a:p>
            <a:pPr marL="180473" indent="-180473">
              <a:lnSpc>
                <a:spcPct val="150000"/>
              </a:lnSpc>
              <a:buSzPct val="100000"/>
              <a:buChar char="•"/>
              <a:defRPr sz="1800">
                <a:solidFill>
                  <a:srgbClr val="3A5BAE"/>
                </a:solidFill>
              </a:defRPr>
            </a:pPr>
            <a:r>
              <a:rPr dirty="0" err="1"/>
              <a:t>ContextCompat.checkSelfPermission</a:t>
            </a:r>
            <a:endParaRPr dirty="0"/>
          </a:p>
          <a:p>
            <a:pPr marL="180473" indent="-180473">
              <a:lnSpc>
                <a:spcPct val="150000"/>
              </a:lnSpc>
              <a:buSzPct val="100000"/>
              <a:buChar char="•"/>
              <a:defRPr sz="1800">
                <a:solidFill>
                  <a:srgbClr val="3A5BAE"/>
                </a:solidFill>
              </a:defRPr>
            </a:pPr>
            <a:r>
              <a:rPr dirty="0" err="1"/>
              <a:t>ActivityCompat.requestPermissions</a:t>
            </a:r>
            <a:endParaRPr dirty="0"/>
          </a:p>
          <a:p>
            <a:pPr marL="180473" indent="-180473">
              <a:lnSpc>
                <a:spcPct val="150000"/>
              </a:lnSpc>
              <a:buSzPct val="100000"/>
              <a:buChar char="•"/>
              <a:defRPr sz="1800">
                <a:solidFill>
                  <a:srgbClr val="3A5BAE"/>
                </a:solidFill>
              </a:defRPr>
            </a:pPr>
            <a:r>
              <a:rPr dirty="0" err="1"/>
              <a:t>onRequestPermissionsResult</a:t>
            </a:r>
            <a:endParaRPr dirty="0"/>
          </a:p>
        </p:txBody>
      </p:sp>
      <p:sp>
        <p:nvSpPr>
          <p:cNvPr id="253" name="Google Shape;163;p34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步骤一  调起系统相机</a:t>
            </a:r>
          </a:p>
        </p:txBody>
      </p:sp>
      <p:pic>
        <p:nvPicPr>
          <p:cNvPr id="254" name="Google Shape;164;p34" descr="Google Shape;164;p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100" y="1683789"/>
            <a:ext cx="5684150" cy="551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161;p34" descr="Google Shape;161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762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Google Shape;162;p34"/>
          <p:cNvSpPr txBox="1"/>
          <p:nvPr/>
        </p:nvSpPr>
        <p:spPr>
          <a:xfrm>
            <a:off x="599549" y="1347139"/>
            <a:ext cx="7944902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lvl1pPr>
          </a:lstStyle>
          <a:p>
            <a:r>
              <a:t>如何调起相机</a:t>
            </a:r>
          </a:p>
        </p:txBody>
      </p:sp>
      <p:sp>
        <p:nvSpPr>
          <p:cNvPr id="258" name="Google Shape;163;p34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步骤二  调起系统相机</a:t>
            </a:r>
          </a:p>
        </p:txBody>
      </p:sp>
      <p:pic>
        <p:nvPicPr>
          <p:cNvPr id="259" name="Google Shape;165;p34" descr="Google Shape;165;p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20" y="2260728"/>
            <a:ext cx="7184126" cy="844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170;p35" descr="Google Shape;170;p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Google Shape;171;p35"/>
          <p:cNvSpPr txBox="1"/>
          <p:nvPr/>
        </p:nvSpPr>
        <p:spPr>
          <a:xfrm>
            <a:off x="518424" y="1052499"/>
            <a:ext cx="7944902" cy="377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接收数据，拿到返回的bitmap，并显示在屏幕上</a:t>
            </a: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为啥图像这么小？</a:t>
            </a:r>
          </a:p>
        </p:txBody>
      </p:sp>
      <p:sp>
        <p:nvSpPr>
          <p:cNvPr id="263" name="Google Shape;172;p35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步骤三  接收数据</a:t>
            </a:r>
          </a:p>
        </p:txBody>
      </p:sp>
      <p:pic>
        <p:nvPicPr>
          <p:cNvPr id="264" name="Google Shape;173;p35" descr="Google Shape;173;p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25" y="1539263"/>
            <a:ext cx="6943726" cy="2181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178;p36" descr="Google Shape;178;p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Google Shape;179;p36"/>
          <p:cNvSpPr txBox="1"/>
          <p:nvPr/>
        </p:nvSpPr>
        <p:spPr>
          <a:xfrm>
            <a:off x="518424" y="1052499"/>
            <a:ext cx="7944902" cy="2187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申请存储权限</a:t>
            </a: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创建文件</a:t>
            </a:r>
          </a:p>
        </p:txBody>
      </p:sp>
      <p:sp>
        <p:nvSpPr>
          <p:cNvPr id="268" name="Google Shape;180;p36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步骤四  自定义存储路径（一）</a:t>
            </a:r>
          </a:p>
        </p:txBody>
      </p:sp>
      <p:pic>
        <p:nvPicPr>
          <p:cNvPr id="269" name="Google Shape;181;p36" descr="Google Shape;181;p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637" y="1538287"/>
            <a:ext cx="6905626" cy="581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Google Shape;182;p36" descr="Google Shape;182;p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650" y="2775024"/>
            <a:ext cx="6790774" cy="2251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187;p37" descr="Google Shape;187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Google Shape;188;p37"/>
          <p:cNvSpPr txBox="1"/>
          <p:nvPr/>
        </p:nvSpPr>
        <p:spPr>
          <a:xfrm>
            <a:off x="518424" y="1052499"/>
            <a:ext cx="7944902" cy="2114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获取content:// URI，7.0以上手机不允许使用file:// URI跳出应用</a:t>
            </a: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74" name="Google Shape;189;p37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步骤四  自定义存储路径（二）</a:t>
            </a:r>
          </a:p>
        </p:txBody>
      </p:sp>
      <p:pic>
        <p:nvPicPr>
          <p:cNvPr id="275" name="Google Shape;190;p37" descr="Google Shape;190;p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349" y="1561388"/>
            <a:ext cx="6054201" cy="202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Google Shape;191;p37" descr="Google Shape;191;p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199" y="3607449"/>
            <a:ext cx="6054202" cy="1443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196;p38" descr="Google Shape;196;p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Google Shape;197;p38"/>
          <p:cNvSpPr txBox="1"/>
          <p:nvPr/>
        </p:nvSpPr>
        <p:spPr>
          <a:xfrm>
            <a:off x="518424" y="1052499"/>
            <a:ext cx="7944902" cy="918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lvl1pPr>
          </a:lstStyle>
          <a:p>
            <a:r>
              <a:t>设置存储地址</a:t>
            </a:r>
          </a:p>
        </p:txBody>
      </p:sp>
      <p:sp>
        <p:nvSpPr>
          <p:cNvPr id="280" name="Google Shape;198;p38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步骤四  自定义存储路径（三）</a:t>
            </a:r>
          </a:p>
        </p:txBody>
      </p:sp>
      <p:pic>
        <p:nvPicPr>
          <p:cNvPr id="281" name="Google Shape;199;p38" descr="Google Shape;199;p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75" y="1902124"/>
            <a:ext cx="7664851" cy="2299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04;p39" descr="Google Shape;204;p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Google Shape;205;p39"/>
          <p:cNvSpPr txBox="1"/>
          <p:nvPr/>
        </p:nvSpPr>
        <p:spPr>
          <a:xfrm>
            <a:off x="518424" y="1052499"/>
            <a:ext cx="7944902" cy="633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marL="457200" indent="-330200">
              <a:lnSpc>
                <a:spcPct val="150000"/>
              </a:lnSpc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获取view的宽高</a:t>
            </a:r>
          </a:p>
          <a:p>
            <a:pPr marL="457200" indent="-330200">
              <a:lnSpc>
                <a:spcPct val="150000"/>
              </a:lnSpc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获取图片的宽高</a:t>
            </a:r>
          </a:p>
          <a:p>
            <a:pPr marL="457200" indent="-330200">
              <a:lnSpc>
                <a:spcPct val="150000"/>
              </a:lnSpc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计算缩放比例</a:t>
            </a:r>
          </a:p>
          <a:p>
            <a:pPr marL="457200" indent="-330200">
              <a:lnSpc>
                <a:spcPct val="150000"/>
              </a:lnSpc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获取bitmap</a:t>
            </a:r>
          </a:p>
          <a:p>
            <a:pPr marL="457200" indent="-330200">
              <a:lnSpc>
                <a:spcPct val="150000"/>
              </a:lnSpc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显示在屏幕上</a:t>
            </a: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>
              <a:lnSpc>
                <a:spcPct val="150000"/>
              </a:lnSpc>
            </a:pPr>
            <a:endParaRPr sz="2400">
              <a:solidFill>
                <a:srgbClr val="3A5BAE"/>
              </a:solidFill>
            </a:endParaRPr>
          </a:p>
        </p:txBody>
      </p:sp>
      <p:sp>
        <p:nvSpPr>
          <p:cNvPr id="285" name="Google Shape;206;p39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步骤五  显示图片</a:t>
            </a:r>
          </a:p>
        </p:txBody>
      </p:sp>
      <p:pic>
        <p:nvPicPr>
          <p:cNvPr id="286" name="Google Shape;207;p39" descr="Google Shape;207;p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046" y="991539"/>
            <a:ext cx="5397530" cy="3998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12;p40" descr="Google Shape;212;p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Google Shape;213;p40"/>
          <p:cNvSpPr txBox="1"/>
          <p:nvPr/>
        </p:nvSpPr>
        <p:spPr>
          <a:xfrm>
            <a:off x="223674" y="1060074"/>
            <a:ext cx="7944902" cy="198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lnSpc>
                <a:spcPct val="150000"/>
              </a:lnSpc>
            </a:pPr>
            <a:endParaRPr sz="1600">
              <a:solidFill>
                <a:srgbClr val="3A5BAE"/>
              </a:solidFill>
            </a:endParaRPr>
          </a:p>
          <a:p>
            <a:pPr indent="457200">
              <a:lnSpc>
                <a:spcPct val="150000"/>
              </a:lnSpc>
            </a:pPr>
            <a:endParaRPr sz="1600">
              <a:solidFill>
                <a:srgbClr val="3A5BAE"/>
              </a:solidFill>
            </a:endParaRPr>
          </a:p>
          <a:p>
            <a:pPr marL="457200" indent="-330200">
              <a:lnSpc>
                <a:spcPct val="150000"/>
              </a:lnSpc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读取图片的旋转角度</a:t>
            </a:r>
          </a:p>
          <a:p>
            <a:pPr marL="457200" indent="-330200">
              <a:lnSpc>
                <a:spcPct val="150000"/>
              </a:lnSpc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在matrix中设置要旋转的角度</a:t>
            </a:r>
          </a:p>
          <a:p>
            <a:pPr marL="457200" indent="-330200">
              <a:lnSpc>
                <a:spcPct val="150000"/>
              </a:lnSpc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旋转图片</a:t>
            </a:r>
          </a:p>
        </p:txBody>
      </p:sp>
      <p:sp>
        <p:nvSpPr>
          <p:cNvPr id="290" name="Google Shape;214;p40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步骤六  图片为啥旋转了？</a:t>
            </a:r>
          </a:p>
        </p:txBody>
      </p:sp>
      <p:pic>
        <p:nvPicPr>
          <p:cNvPr id="291" name="Google Shape;215;p40" descr="Google Shape;215;p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599" y="970524"/>
            <a:ext cx="5244575" cy="4035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20;p41" descr="Google Shape;220;p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Google Shape;221;p41"/>
          <p:cNvSpPr txBox="1"/>
          <p:nvPr/>
        </p:nvSpPr>
        <p:spPr>
          <a:xfrm>
            <a:off x="518424" y="1052500"/>
            <a:ext cx="7692602" cy="3774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给自己来个自拍</a:t>
            </a:r>
          </a:p>
          <a:p>
            <a:pPr marL="914400" lvl="1" indent="-317500">
              <a:lnSpc>
                <a:spcPct val="150000"/>
              </a:lnSpc>
              <a:buClr>
                <a:srgbClr val="3A5BAE"/>
              </a:buClr>
              <a:buSzPts val="1400"/>
              <a:buFont typeface="Arial"/>
              <a:buChar char="❏"/>
              <a:defRPr>
                <a:solidFill>
                  <a:srgbClr val="3A5BAE"/>
                </a:solidFill>
              </a:defRPr>
            </a:pPr>
            <a:r>
              <a:t>解决权限申请</a:t>
            </a:r>
          </a:p>
          <a:p>
            <a:pPr marL="914400" lvl="1" indent="-317500">
              <a:lnSpc>
                <a:spcPct val="150000"/>
              </a:lnSpc>
              <a:buClr>
                <a:srgbClr val="3A5BAE"/>
              </a:buClr>
              <a:buSzPts val="1400"/>
              <a:buFont typeface="Arial"/>
              <a:buChar char="❏"/>
              <a:defRPr>
                <a:solidFill>
                  <a:srgbClr val="3A5BAE"/>
                </a:solidFill>
              </a:defRPr>
            </a:pPr>
            <a:r>
              <a:t>存储到sd卡</a:t>
            </a:r>
          </a:p>
          <a:p>
            <a:pPr marL="914400" lvl="1" indent="-317500">
              <a:lnSpc>
                <a:spcPct val="150000"/>
              </a:lnSpc>
              <a:buClr>
                <a:srgbClr val="3A5BAE"/>
              </a:buClr>
              <a:buSzPts val="1400"/>
              <a:buFont typeface="Arial"/>
              <a:buChar char="❏"/>
              <a:defRPr>
                <a:solidFill>
                  <a:srgbClr val="3A5BAE"/>
                </a:solidFill>
              </a:defRPr>
            </a:pPr>
            <a:r>
              <a:t>图片预览方向正确</a:t>
            </a:r>
          </a:p>
          <a:p>
            <a:pPr>
              <a:lnSpc>
                <a:spcPct val="150000"/>
              </a:lnSpc>
            </a:pPr>
            <a:endParaRPr>
              <a:solidFill>
                <a:srgbClr val="3A5BAE"/>
              </a:solidFill>
            </a:endParaRP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拓展-在相册中能扫描到自拍照片</a:t>
            </a:r>
          </a:p>
          <a:p>
            <a:pPr>
              <a:lnSpc>
                <a:spcPct val="150000"/>
              </a:lnSpc>
            </a:pPr>
            <a:endParaRPr sz="2400">
              <a:solidFill>
                <a:srgbClr val="3A5BAE"/>
              </a:solidFill>
            </a:endParaRPr>
          </a:p>
        </p:txBody>
      </p:sp>
      <p:sp>
        <p:nvSpPr>
          <p:cNvPr id="295" name="Google Shape;222;p41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随堂练习  （30min）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27;p42" descr="Google Shape;227;p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Google Shape;228;p42"/>
          <p:cNvSpPr txBox="1"/>
          <p:nvPr/>
        </p:nvSpPr>
        <p:spPr>
          <a:xfrm>
            <a:off x="644525" y="1893124"/>
            <a:ext cx="56070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第三章 最简单的录制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文本框 6"/>
          <p:cNvSpPr txBox="1"/>
          <p:nvPr/>
        </p:nvSpPr>
        <p:spPr>
          <a:xfrm>
            <a:off x="4321261" y="405130"/>
            <a:ext cx="4240710" cy="433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685800">
              <a:lnSpc>
                <a:spcPct val="150000"/>
              </a:lnSpc>
              <a:defRPr sz="1800">
                <a:solidFill>
                  <a:schemeClr val="accent2">
                    <a:lumOff val="21764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张明庆</a:t>
            </a:r>
          </a:p>
          <a:p>
            <a:pPr defTabSz="685800">
              <a:lnSpc>
                <a:spcPct val="150000"/>
              </a:lnSpc>
              <a:defRPr sz="1800">
                <a:solidFill>
                  <a:schemeClr val="accent2">
                    <a:lumOff val="21764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endParaRPr/>
          </a:p>
          <a:p>
            <a:pPr defTabSz="685800">
              <a:lnSpc>
                <a:spcPct val="150000"/>
              </a:lnSpc>
              <a:defRPr sz="1800">
                <a:solidFill>
                  <a:schemeClr val="accent2">
                    <a:lumOff val="21764"/>
                  </a:schemeClr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字节跳动 Android工程师</a:t>
            </a:r>
          </a:p>
          <a:p>
            <a:pPr defTabSz="685800">
              <a:lnSpc>
                <a:spcPct val="150000"/>
              </a:lnSpc>
              <a:defRPr sz="1700">
                <a:solidFill>
                  <a:schemeClr val="accent2">
                    <a:lumOff val="2176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endParaRPr/>
          </a:p>
          <a:p>
            <a:pPr marL="200526" indent="-200526" defTabSz="685800">
              <a:lnSpc>
                <a:spcPct val="150000"/>
              </a:lnSpc>
              <a:buSzPct val="100000"/>
              <a:buChar char="•"/>
              <a:defRPr sz="1700">
                <a:solidFill>
                  <a:schemeClr val="accent2">
                    <a:lumOff val="2176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毕业于浙江大学和中科院</a:t>
            </a:r>
          </a:p>
          <a:p>
            <a:pPr marL="200526" indent="-200526" defTabSz="685800">
              <a:lnSpc>
                <a:spcPct val="150000"/>
              </a:lnSpc>
              <a:buSzPct val="100000"/>
              <a:buChar char="•"/>
              <a:defRPr sz="1700">
                <a:solidFill>
                  <a:schemeClr val="accent2">
                    <a:lumOff val="2176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14年毕业，先后在网易、得到等工作</a:t>
            </a:r>
          </a:p>
          <a:p>
            <a:pPr marL="200526" indent="-200526" defTabSz="685800">
              <a:lnSpc>
                <a:spcPct val="150000"/>
              </a:lnSpc>
              <a:buSzPct val="100000"/>
              <a:buChar char="•"/>
              <a:defRPr sz="1700">
                <a:solidFill>
                  <a:schemeClr val="accent2">
                    <a:lumOff val="2176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18年加入字节跳动，目前负责火山小视频 Android 端架构和性能优化工作</a:t>
            </a:r>
          </a:p>
          <a:p>
            <a:pPr defTabSz="685800">
              <a:lnSpc>
                <a:spcPct val="150000"/>
              </a:lnSpc>
              <a:defRPr sz="1700">
                <a:solidFill>
                  <a:schemeClr val="accent2">
                    <a:lumOff val="2176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endParaRPr/>
          </a:p>
          <a:p>
            <a:pPr marL="200526" indent="-200526" defTabSz="685800">
              <a:lnSpc>
                <a:spcPct val="150000"/>
              </a:lnSpc>
              <a:buSzPct val="100000"/>
              <a:buChar char="•"/>
              <a:defRPr sz="1700">
                <a:solidFill>
                  <a:schemeClr val="accent2">
                    <a:lumOff val="21764"/>
                  </a:schemeClr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组件化开源项目 DDComponent 作者</a:t>
            </a:r>
          </a:p>
        </p:txBody>
      </p:sp>
      <p:pic>
        <p:nvPicPr>
          <p:cNvPr id="220" name="WechatIMG4045.jpeg" descr="WechatIMG404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16" y="143271"/>
            <a:ext cx="3168589" cy="4856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233;p43" descr="Google Shape;233;p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Google Shape;234;p43"/>
          <p:cNvSpPr txBox="1"/>
          <p:nvPr/>
        </p:nvSpPr>
        <p:spPr>
          <a:xfrm>
            <a:off x="518424" y="1125074"/>
            <a:ext cx="4088853" cy="249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吊起手机相机录一段视频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录制的视频显示到屏幕上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显示视频--VideoView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吊起相机--Button</a:t>
            </a:r>
          </a:p>
        </p:txBody>
      </p:sp>
      <p:sp>
        <p:nvSpPr>
          <p:cNvPr id="302" name="Google Shape;235;p43"/>
          <p:cNvSpPr txBox="1"/>
          <p:nvPr/>
        </p:nvSpPr>
        <p:spPr>
          <a:xfrm>
            <a:off x="518418" y="485112"/>
            <a:ext cx="19479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效果展示</a:t>
            </a:r>
          </a:p>
        </p:txBody>
      </p:sp>
      <p:pic>
        <p:nvPicPr>
          <p:cNvPr id="303" name="horse.mp4&#10;&#10;Google Shape;236;p43" descr="horse.mp4Google Shape;236;p4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474" y="811574"/>
            <a:ext cx="1897227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241;p44" descr="Google Shape;241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Google Shape;242;p44"/>
          <p:cNvSpPr txBox="1"/>
          <p:nvPr/>
        </p:nvSpPr>
        <p:spPr>
          <a:xfrm>
            <a:off x="518425" y="1125074"/>
            <a:ext cx="6948900" cy="2187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申请权限</a:t>
            </a:r>
          </a:p>
          <a:p>
            <a:pPr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调起相机的录像页面</a:t>
            </a:r>
          </a:p>
        </p:txBody>
      </p:sp>
      <p:sp>
        <p:nvSpPr>
          <p:cNvPr id="307" name="Google Shape;243;p44"/>
          <p:cNvSpPr txBox="1"/>
          <p:nvPr/>
        </p:nvSpPr>
        <p:spPr>
          <a:xfrm>
            <a:off x="518423" y="485100"/>
            <a:ext cx="3885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步骤一 调起系统相机  </a:t>
            </a:r>
          </a:p>
        </p:txBody>
      </p:sp>
      <p:pic>
        <p:nvPicPr>
          <p:cNvPr id="308" name="Google Shape;244;p44" descr="Google Shape;244;p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49" y="1525050"/>
            <a:ext cx="6703054" cy="749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Google Shape;245;p44" descr="Google Shape;245;p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249" y="2971888"/>
            <a:ext cx="6948901" cy="1197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250;p45" descr="Google Shape;250;p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Google Shape;251;p45"/>
          <p:cNvSpPr txBox="1"/>
          <p:nvPr/>
        </p:nvSpPr>
        <p:spPr>
          <a:xfrm>
            <a:off x="518425" y="1125074"/>
            <a:ext cx="6948900" cy="1314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获取拍摄的视频，并显示在页面上，开始播放</a:t>
            </a: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13" name="Google Shape;252;p45"/>
          <p:cNvSpPr txBox="1"/>
          <p:nvPr/>
        </p:nvSpPr>
        <p:spPr>
          <a:xfrm>
            <a:off x="518423" y="485100"/>
            <a:ext cx="3885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步骤二 获取返回数据  </a:t>
            </a:r>
          </a:p>
        </p:txBody>
      </p:sp>
      <p:pic>
        <p:nvPicPr>
          <p:cNvPr id="314" name="Google Shape;253;p45" descr="Google Shape;253;p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74" y="1781574"/>
            <a:ext cx="7167052" cy="219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258;p46"/>
          <p:cNvSpPr txBox="1"/>
          <p:nvPr/>
        </p:nvSpPr>
        <p:spPr>
          <a:xfrm>
            <a:off x="518425" y="1125074"/>
            <a:ext cx="6948900" cy="403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视频的封装格式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.mp4</a:t>
            </a: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视频的分辨率是多大？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720 * 1280</a:t>
            </a:r>
            <a:r>
              <a:rPr>
                <a:solidFill>
                  <a:srgbClr val="3A5BAE"/>
                </a:solidFill>
              </a:rPr>
              <a:t> </a:t>
            </a: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视频的文件大小和录制时长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7.15MB / 8秒</a:t>
            </a: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计算视频的码率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7.15 * 1024 * 1024 * 8 / 8 = 7497.3 kbps</a:t>
            </a: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17" name="Google Shape;259;p46"/>
          <p:cNvSpPr txBox="1"/>
          <p:nvPr/>
        </p:nvSpPr>
        <p:spPr>
          <a:xfrm>
            <a:off x="518423" y="485100"/>
            <a:ext cx="3885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步骤三 查看数据 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264;p47" descr="Google Shape;264;p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Google Shape;265;p47"/>
          <p:cNvSpPr txBox="1"/>
          <p:nvPr/>
        </p:nvSpPr>
        <p:spPr>
          <a:xfrm>
            <a:off x="518424" y="1052500"/>
            <a:ext cx="7692602" cy="3737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录制一段自拍视频</a:t>
            </a:r>
          </a:p>
          <a:p>
            <a:pPr marL="914400" lvl="1" indent="-317500">
              <a:lnSpc>
                <a:spcPct val="150000"/>
              </a:lnSpc>
              <a:buClr>
                <a:srgbClr val="3A5BAE"/>
              </a:buClr>
              <a:buSzPts val="1400"/>
              <a:buFont typeface="Arial"/>
              <a:buChar char="❏"/>
              <a:defRPr>
                <a:solidFill>
                  <a:srgbClr val="3A5BAE"/>
                </a:solidFill>
              </a:defRPr>
            </a:pPr>
            <a:r>
              <a:t>解决权限申请</a:t>
            </a:r>
          </a:p>
          <a:p>
            <a:pPr marL="914400" lvl="1" indent="-317500">
              <a:lnSpc>
                <a:spcPct val="150000"/>
              </a:lnSpc>
              <a:buClr>
                <a:srgbClr val="3A5BAE"/>
              </a:buClr>
              <a:buSzPts val="1400"/>
              <a:buFont typeface="Arial"/>
              <a:buChar char="❏"/>
              <a:defRPr>
                <a:solidFill>
                  <a:srgbClr val="3A5BAE"/>
                </a:solidFill>
              </a:defRPr>
            </a:pPr>
            <a:r>
              <a:t>默认存储</a:t>
            </a:r>
          </a:p>
          <a:p>
            <a:pPr marL="914400" lvl="1" indent="-317500">
              <a:lnSpc>
                <a:spcPct val="150000"/>
              </a:lnSpc>
              <a:buClr>
                <a:srgbClr val="3A5BAE"/>
              </a:buClr>
              <a:buSzPts val="1400"/>
              <a:buFont typeface="Arial"/>
              <a:buChar char="❏"/>
              <a:defRPr>
                <a:solidFill>
                  <a:srgbClr val="3A5BAE"/>
                </a:solidFill>
              </a:defRPr>
            </a:pPr>
            <a:r>
              <a:t>相机拍摄后在页面上播放</a:t>
            </a:r>
          </a:p>
          <a:p>
            <a:pPr marL="914400" lvl="1" indent="-317500">
              <a:lnSpc>
                <a:spcPct val="150000"/>
              </a:lnSpc>
              <a:buClr>
                <a:srgbClr val="3A5BAE"/>
              </a:buClr>
              <a:buSzPts val="1400"/>
              <a:buFont typeface="Arial"/>
              <a:buChar char="❏"/>
              <a:defRPr>
                <a:solidFill>
                  <a:srgbClr val="3A5BAE"/>
                </a:solidFill>
              </a:defRPr>
            </a:pPr>
            <a:r>
              <a:t>点击暂停，再次点击恢复播放</a:t>
            </a:r>
          </a:p>
          <a:p>
            <a:pPr indent="457200">
              <a:lnSpc>
                <a:spcPct val="150000"/>
              </a:lnSpc>
            </a:pPr>
            <a:endParaRPr sz="2400">
              <a:solidFill>
                <a:srgbClr val="3A5BAE"/>
              </a:solidFill>
            </a:endParaRPr>
          </a:p>
          <a:p>
            <a:pPr>
              <a:lnSpc>
                <a:spcPct val="150000"/>
              </a:lnSpc>
            </a:pPr>
            <a:endParaRPr sz="2400">
              <a:solidFill>
                <a:srgbClr val="3A5BAE"/>
              </a:solidFill>
            </a:endParaRPr>
          </a:p>
        </p:txBody>
      </p:sp>
      <p:sp>
        <p:nvSpPr>
          <p:cNvPr id="321" name="Google Shape;266;p47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随堂练习  （15min）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271;p48" descr="Google Shape;271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Google Shape;272;p48"/>
          <p:cNvSpPr txBox="1"/>
          <p:nvPr/>
        </p:nvSpPr>
        <p:spPr>
          <a:xfrm>
            <a:off x="644525" y="1893124"/>
            <a:ext cx="56070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第四章 自定义录制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277;p49" descr="Google Shape;277;p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Google Shape;278;p49"/>
          <p:cNvSpPr txBox="1"/>
          <p:nvPr/>
        </p:nvSpPr>
        <p:spPr>
          <a:xfrm>
            <a:off x="518424" y="1125074"/>
            <a:ext cx="4271402" cy="368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吊起相机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屏幕实时显示画面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拍个照片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录一段视频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实时显示-SurfaceView</a:t>
            </a:r>
          </a:p>
        </p:txBody>
      </p:sp>
      <p:sp>
        <p:nvSpPr>
          <p:cNvPr id="328" name="Google Shape;279;p49"/>
          <p:cNvSpPr txBox="1"/>
          <p:nvPr/>
        </p:nvSpPr>
        <p:spPr>
          <a:xfrm>
            <a:off x="518426" y="507148"/>
            <a:ext cx="2633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效果展示 </a:t>
            </a:r>
          </a:p>
        </p:txBody>
      </p:sp>
      <p:pic>
        <p:nvPicPr>
          <p:cNvPr id="329" name="Google Shape;280;p49" descr="Google Shape;280;p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524" y="277424"/>
            <a:ext cx="2172050" cy="4344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285;p50" descr="Google Shape;285;p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Google Shape;286;p50"/>
          <p:cNvSpPr txBox="1"/>
          <p:nvPr/>
        </p:nvSpPr>
        <p:spPr>
          <a:xfrm>
            <a:off x="518425" y="1125074"/>
            <a:ext cx="6948900" cy="2554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申请权限</a:t>
            </a:r>
          </a:p>
          <a:p>
            <a:pPr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indent="457200"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一共几个摄像头 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Camera.getNumberOfCameras</a:t>
            </a: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怎么获取后置摄像头</a:t>
            </a:r>
          </a:p>
        </p:txBody>
      </p:sp>
      <p:sp>
        <p:nvSpPr>
          <p:cNvPr id="333" name="Google Shape;287;p50"/>
          <p:cNvSpPr txBox="1"/>
          <p:nvPr/>
        </p:nvSpPr>
        <p:spPr>
          <a:xfrm>
            <a:off x="518431" y="485100"/>
            <a:ext cx="36669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步骤一  获取Camera实例 </a:t>
            </a:r>
          </a:p>
        </p:txBody>
      </p:sp>
      <p:pic>
        <p:nvPicPr>
          <p:cNvPr id="334" name="Google Shape;288;p50" descr="Google Shape;288;p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49" y="1525050"/>
            <a:ext cx="6703054" cy="749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Google Shape;289;p50" descr="Google Shape;289;p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549" y="3582749"/>
            <a:ext cx="6948901" cy="1242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294;p51" descr="Google Shape;294;p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Google Shape;295;p51"/>
          <p:cNvSpPr txBox="1"/>
          <p:nvPr/>
        </p:nvSpPr>
        <p:spPr>
          <a:xfrm>
            <a:off x="374850" y="1253749"/>
            <a:ext cx="6948900" cy="2869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用什么控件？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SurfaceView  or  </a:t>
            </a:r>
            <a:r>
              <a:rPr>
                <a:latin typeface="Microsoft Yahei"/>
                <a:ea typeface="Microsoft Yahei"/>
                <a:cs typeface="Microsoft Yahei"/>
                <a:sym typeface="Microsoft Yahei"/>
              </a:rPr>
              <a:t>TextureView</a:t>
            </a: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几个关键类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Camera 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SurfaceView    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SurfaceHolder   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SurfaceHolder.Callback  </a:t>
            </a:r>
          </a:p>
          <a:p>
            <a:pPr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 </a:t>
            </a:r>
          </a:p>
        </p:txBody>
      </p:sp>
      <p:sp>
        <p:nvSpPr>
          <p:cNvPr id="339" name="Google Shape;296;p51"/>
          <p:cNvSpPr txBox="1"/>
          <p:nvPr/>
        </p:nvSpPr>
        <p:spPr>
          <a:xfrm>
            <a:off x="518422" y="485100"/>
            <a:ext cx="4961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步骤二  摄像头数据实时显示 </a:t>
            </a:r>
          </a:p>
        </p:txBody>
      </p:sp>
      <p:pic>
        <p:nvPicPr>
          <p:cNvPr id="340" name="Google Shape;297;p51" descr="Google Shape;297;p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025" y="1202950"/>
            <a:ext cx="5439686" cy="354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02;p52" descr="Google Shape;302;p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Google Shape;303;p52"/>
          <p:cNvSpPr txBox="1"/>
          <p:nvPr/>
        </p:nvSpPr>
        <p:spPr>
          <a:xfrm>
            <a:off x="518425" y="1072174"/>
            <a:ext cx="6948900" cy="1707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怎么用 camera api 拍照</a:t>
            </a:r>
          </a:p>
          <a:p>
            <a:pPr>
              <a:lnSpc>
                <a:spcPct val="115000"/>
              </a:lnSpc>
              <a:defRPr sz="1800">
                <a:solidFill>
                  <a:srgbClr val="3A5BAE"/>
                </a:solidFill>
              </a:defRPr>
            </a:pPr>
            <a:r>
              <a:t>       </a:t>
            </a:r>
            <a:r>
              <a:rPr sz="1400">
                <a:solidFill>
                  <a:srgbClr val="59C4D0"/>
                </a:solidFill>
              </a:rPr>
              <a:t> mCamera.takePicture(null, null, mPicture)</a:t>
            </a:r>
            <a:endParaRPr>
              <a:solidFill>
                <a:srgbClr val="59C4D0"/>
              </a:solidFill>
            </a:endParaRP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拍照后继续预览</a:t>
            </a:r>
          </a:p>
        </p:txBody>
      </p:sp>
      <p:sp>
        <p:nvSpPr>
          <p:cNvPr id="344" name="Google Shape;304;p52"/>
          <p:cNvSpPr txBox="1"/>
          <p:nvPr/>
        </p:nvSpPr>
        <p:spPr>
          <a:xfrm>
            <a:off x="518422" y="485100"/>
            <a:ext cx="4961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步骤三  拍摄一张实时照片</a:t>
            </a:r>
          </a:p>
        </p:txBody>
      </p:sp>
      <p:pic>
        <p:nvPicPr>
          <p:cNvPr id="345" name="Google Shape;305;p52" descr="Google Shape;305;p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24" y="2312699"/>
            <a:ext cx="7080951" cy="2800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111;p27" descr="Google Shape;111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Google Shape;112;p27"/>
          <p:cNvSpPr txBox="1"/>
          <p:nvPr/>
        </p:nvSpPr>
        <p:spPr>
          <a:xfrm>
            <a:off x="518425" y="1125074"/>
            <a:ext cx="6948900" cy="311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从图片到视频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相机拍照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最简单的录制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自定义录制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课后探索</a:t>
            </a:r>
          </a:p>
        </p:txBody>
      </p:sp>
      <p:sp>
        <p:nvSpPr>
          <p:cNvPr id="224" name="Google Shape;113;p27"/>
          <p:cNvSpPr txBox="1"/>
          <p:nvPr/>
        </p:nvSpPr>
        <p:spPr>
          <a:xfrm>
            <a:off x="518418" y="485112"/>
            <a:ext cx="19479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目录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10;p53" descr="Google Shape;310;p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Google Shape;311;p53"/>
          <p:cNvSpPr txBox="1"/>
          <p:nvPr/>
        </p:nvSpPr>
        <p:spPr>
          <a:xfrm>
            <a:off x="518422" y="485100"/>
            <a:ext cx="4961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步骤四  认识MediaRecorder</a:t>
            </a:r>
          </a:p>
        </p:txBody>
      </p:sp>
      <p:pic>
        <p:nvPicPr>
          <p:cNvPr id="349" name="Google Shape;312;p53" descr="Google Shape;312;p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874" y="1038949"/>
            <a:ext cx="3589551" cy="3981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17;p54" descr="Google Shape;317;p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Google Shape;318;p54"/>
          <p:cNvSpPr txBox="1"/>
          <p:nvPr/>
        </p:nvSpPr>
        <p:spPr>
          <a:xfrm>
            <a:off x="284150" y="1132624"/>
            <a:ext cx="6963899" cy="314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75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Unlock the Camera</a:t>
            </a: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Configure MediaRecorder</a:t>
            </a:r>
          </a:p>
          <a:p>
            <a:pPr marL="914400" lvl="1" indent="-317500">
              <a:lnSpc>
                <a:spcPct val="115000"/>
              </a:lnSpc>
              <a:buClr>
                <a:srgbClr val="59C4D0"/>
              </a:buClr>
              <a:buSzPts val="1100"/>
              <a:buFont typeface="Arial"/>
              <a:buChar char="❏"/>
              <a:defRPr sz="1100" b="1">
                <a:solidFill>
                  <a:srgbClr val="59C4D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setCamera()</a:t>
            </a:r>
            <a:endParaRPr>
              <a:latin typeface="+mn-lt"/>
              <a:ea typeface="+mn-ea"/>
              <a:cs typeface="+mn-cs"/>
              <a:sym typeface="Arial"/>
            </a:endParaRPr>
          </a:p>
          <a:p>
            <a:pPr marL="914400" lvl="1" indent="-317500">
              <a:lnSpc>
                <a:spcPct val="115000"/>
              </a:lnSpc>
              <a:buClr>
                <a:srgbClr val="59C4D0"/>
              </a:buClr>
              <a:buSzPts val="1100"/>
              <a:buFont typeface="Arial"/>
              <a:buChar char="❏"/>
              <a:defRPr sz="1100" b="1">
                <a:solidFill>
                  <a:srgbClr val="59C4D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setAudioSource()</a:t>
            </a:r>
          </a:p>
          <a:p>
            <a:pPr marL="914400" lvl="1" indent="-317500">
              <a:lnSpc>
                <a:spcPct val="115000"/>
              </a:lnSpc>
              <a:buClr>
                <a:srgbClr val="59C4D0"/>
              </a:buClr>
              <a:buSzPts val="1100"/>
              <a:buFont typeface="Arial"/>
              <a:buChar char="❏"/>
              <a:defRPr sz="1100" b="1">
                <a:solidFill>
                  <a:srgbClr val="59C4D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setVideoSource() </a:t>
            </a:r>
          </a:p>
          <a:p>
            <a:pPr marL="914400" lvl="1" indent="-317500">
              <a:lnSpc>
                <a:spcPct val="115000"/>
              </a:lnSpc>
              <a:buClr>
                <a:srgbClr val="59C4D0"/>
              </a:buClr>
              <a:buSzPts val="1100"/>
              <a:buFont typeface="Arial"/>
              <a:buChar char="❏"/>
              <a:defRPr sz="1100" b="1">
                <a:solidFill>
                  <a:srgbClr val="59C4D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setProfile</a:t>
            </a:r>
          </a:p>
          <a:p>
            <a:pPr marL="914400" lvl="1" indent="-317500">
              <a:lnSpc>
                <a:spcPct val="115000"/>
              </a:lnSpc>
              <a:buClr>
                <a:srgbClr val="59C4D0"/>
              </a:buClr>
              <a:buSzPts val="1100"/>
              <a:buFont typeface="Arial"/>
              <a:buChar char="❏"/>
              <a:defRPr sz="1100" b="1">
                <a:solidFill>
                  <a:srgbClr val="59C4D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setOutputFile()</a:t>
            </a:r>
          </a:p>
          <a:p>
            <a:pPr marL="914400" lvl="1" indent="-317500">
              <a:lnSpc>
                <a:spcPct val="115000"/>
              </a:lnSpc>
              <a:buClr>
                <a:srgbClr val="59C4D0"/>
              </a:buClr>
              <a:buSzPts val="1100"/>
              <a:buFont typeface="Arial"/>
              <a:buChar char="❏"/>
              <a:defRPr sz="1100" b="1">
                <a:solidFill>
                  <a:srgbClr val="59C4D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setPreviewDisplay()</a:t>
            </a: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Prepare MediaRecorder</a:t>
            </a: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Start MediaRecorder</a:t>
            </a:r>
          </a:p>
        </p:txBody>
      </p:sp>
      <p:sp>
        <p:nvSpPr>
          <p:cNvPr id="353" name="Google Shape;319;p54"/>
          <p:cNvSpPr txBox="1"/>
          <p:nvPr/>
        </p:nvSpPr>
        <p:spPr>
          <a:xfrm>
            <a:off x="518422" y="485100"/>
            <a:ext cx="4961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步骤五  开始录制（按部就班）</a:t>
            </a:r>
          </a:p>
        </p:txBody>
      </p:sp>
      <p:pic>
        <p:nvPicPr>
          <p:cNvPr id="354" name="Google Shape;320;p54" descr="Google Shape;320;p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575" y="991625"/>
            <a:ext cx="5478682" cy="4040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25;p55" descr="Google Shape;325;p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Google Shape;326;p55"/>
          <p:cNvSpPr txBox="1"/>
          <p:nvPr/>
        </p:nvSpPr>
        <p:spPr>
          <a:xfrm>
            <a:off x="231275" y="1208199"/>
            <a:ext cx="6948900" cy="242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</a:pPr>
            <a:endParaRPr sz="1800">
              <a:solidFill>
                <a:srgbClr val="3A5BAE"/>
              </a:solidFill>
            </a:endParaRP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Stop MediaRecorder</a:t>
            </a: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Reset MediaRecorder</a:t>
            </a: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Release MediaRecorder</a:t>
            </a:r>
          </a:p>
          <a:p>
            <a:pPr marL="4572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Lock the Camera</a:t>
            </a:r>
          </a:p>
        </p:txBody>
      </p:sp>
      <p:sp>
        <p:nvSpPr>
          <p:cNvPr id="358" name="Google Shape;327;p55"/>
          <p:cNvSpPr txBox="1"/>
          <p:nvPr/>
        </p:nvSpPr>
        <p:spPr>
          <a:xfrm>
            <a:off x="518422" y="485100"/>
            <a:ext cx="4961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步骤六  结束录制（按部就班）</a:t>
            </a:r>
          </a:p>
        </p:txBody>
      </p:sp>
      <p:pic>
        <p:nvPicPr>
          <p:cNvPr id="359" name="Google Shape;328;p55" descr="Google Shape;328;p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750" y="1707726"/>
            <a:ext cx="4331126" cy="1728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33;p56" descr="Google Shape;333;p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Google Shape;334;p56"/>
          <p:cNvSpPr txBox="1"/>
          <p:nvPr/>
        </p:nvSpPr>
        <p:spPr>
          <a:xfrm>
            <a:off x="518424" y="1052500"/>
            <a:ext cx="7692602" cy="3853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录制一段教室内的视频</a:t>
            </a:r>
          </a:p>
          <a:p>
            <a:pPr marL="914400" lvl="1" indent="-317500">
              <a:lnSpc>
                <a:spcPct val="150000"/>
              </a:lnSpc>
              <a:buClr>
                <a:srgbClr val="3A5BAE"/>
              </a:buClr>
              <a:buSzPts val="1400"/>
              <a:buFont typeface="Arial"/>
              <a:buChar char="❏"/>
              <a:defRPr>
                <a:solidFill>
                  <a:srgbClr val="3A5BAE"/>
                </a:solidFill>
              </a:defRPr>
            </a:pPr>
            <a:r>
              <a:t>解决权限申请</a:t>
            </a:r>
          </a:p>
          <a:p>
            <a:pPr marL="914400" lvl="1" indent="-317500">
              <a:lnSpc>
                <a:spcPct val="150000"/>
              </a:lnSpc>
              <a:buClr>
                <a:srgbClr val="3A5BAE"/>
              </a:buClr>
              <a:buSzPts val="1400"/>
              <a:buFont typeface="Arial"/>
              <a:buChar char="❏"/>
              <a:defRPr>
                <a:solidFill>
                  <a:srgbClr val="3A5BAE"/>
                </a:solidFill>
              </a:defRPr>
            </a:pPr>
            <a:r>
              <a:t>存储到sd卡</a:t>
            </a:r>
          </a:p>
          <a:p>
            <a:pPr marL="914400" lvl="1" indent="-317500">
              <a:lnSpc>
                <a:spcPct val="150000"/>
              </a:lnSpc>
              <a:buClr>
                <a:srgbClr val="3A5BAE"/>
              </a:buClr>
              <a:buSzPts val="1400"/>
              <a:buFont typeface="Arial"/>
              <a:buChar char="❏"/>
              <a:defRPr>
                <a:solidFill>
                  <a:srgbClr val="3A5BAE"/>
                </a:solidFill>
              </a:defRPr>
            </a:pPr>
            <a:r>
              <a:t>视频预览正确</a:t>
            </a:r>
          </a:p>
          <a:p>
            <a:pPr marL="914400" lvl="1" indent="-317500">
              <a:lnSpc>
                <a:spcPct val="150000"/>
              </a:lnSpc>
              <a:buClr>
                <a:srgbClr val="3A5BAE"/>
              </a:buClr>
              <a:buSzPts val="1400"/>
              <a:buFont typeface="Arial"/>
              <a:buChar char="❏"/>
              <a:defRPr>
                <a:solidFill>
                  <a:srgbClr val="3A5BAE"/>
                </a:solidFill>
              </a:defRPr>
            </a:pPr>
            <a:r>
              <a:t>视频存储后。预览正确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拓展-在相册中能扫描到该视频</a:t>
            </a:r>
          </a:p>
          <a:p>
            <a:pPr>
              <a:lnSpc>
                <a:spcPct val="150000"/>
              </a:lnSpc>
            </a:pPr>
            <a:endParaRPr sz="2400">
              <a:solidFill>
                <a:srgbClr val="3A5BAE"/>
              </a:solidFill>
            </a:endParaRPr>
          </a:p>
        </p:txBody>
      </p:sp>
      <p:sp>
        <p:nvSpPr>
          <p:cNvPr id="363" name="Google Shape;335;p56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随堂练习  （30min）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40;p57" descr="Google Shape;340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Google Shape;341;p57"/>
          <p:cNvSpPr txBox="1"/>
          <p:nvPr/>
        </p:nvSpPr>
        <p:spPr>
          <a:xfrm>
            <a:off x="644525" y="1893124"/>
            <a:ext cx="56070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第五章 课后探索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46;p58" descr="Google Shape;346;p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Google Shape;347;p58"/>
          <p:cNvSpPr txBox="1"/>
          <p:nvPr/>
        </p:nvSpPr>
        <p:spPr>
          <a:xfrm>
            <a:off x="518425" y="1125074"/>
            <a:ext cx="6948900" cy="3365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探索-相册中选择照片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探索-实时变焦</a:t>
            </a:r>
          </a:p>
          <a:p>
            <a:pPr marL="457200" indent="-381000">
              <a:lnSpc>
                <a:spcPct val="175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探索-开启闪光灯</a:t>
            </a:r>
          </a:p>
          <a:p>
            <a:pPr marL="457200" indent="-381000">
              <a:lnSpc>
                <a:spcPct val="175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探索-延时拍摄</a:t>
            </a:r>
          </a:p>
          <a:p>
            <a:pPr marL="457200" indent="-381000">
              <a:lnSpc>
                <a:spcPct val="175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探索-录制暂停和恢复，分段录制</a:t>
            </a:r>
          </a:p>
        </p:txBody>
      </p:sp>
      <p:sp>
        <p:nvSpPr>
          <p:cNvPr id="370" name="Google Shape;348;p58"/>
          <p:cNvSpPr txBox="1"/>
          <p:nvPr/>
        </p:nvSpPr>
        <p:spPr>
          <a:xfrm>
            <a:off x="518418" y="485112"/>
            <a:ext cx="19479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课后探索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53;p59" descr="Google Shape;353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Google Shape;354;p59"/>
          <p:cNvSpPr txBox="1"/>
          <p:nvPr/>
        </p:nvSpPr>
        <p:spPr>
          <a:xfrm>
            <a:off x="1216925" y="1125074"/>
            <a:ext cx="6948900" cy="2042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68000"/>
              </a:lnSpc>
              <a:buClr>
                <a:srgbClr val="000000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rPr u="sng" dirty="0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/>
              </a:rPr>
              <a:t>https://developer.android.com/training/camera/videobasics</a:t>
            </a:r>
          </a:p>
          <a:p>
            <a:pPr marL="457200" indent="-342900">
              <a:lnSpc>
                <a:spcPct val="168000"/>
              </a:lnSpc>
              <a:buClr>
                <a:srgbClr val="000000"/>
              </a:buClr>
              <a:buSzPts val="1800"/>
              <a:buFont typeface="Arial"/>
              <a:buChar char="❏"/>
              <a:defRPr sz="1800" u="sng">
                <a:solidFill>
                  <a:srgbClr val="0000FF"/>
                </a:solidFill>
              </a:defRPr>
            </a:pPr>
            <a:r>
              <a:rPr dirty="0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/>
              </a:rPr>
              <a:t>https://developer.android.com/guide/topics/media/camera</a:t>
            </a:r>
            <a:endParaRPr dirty="0">
              <a:solidFill>
                <a:srgbClr val="3A5BAE"/>
              </a:solidFill>
            </a:endParaRP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rPr dirty="0"/>
              <a:t>https://blog.csdn.net/feiduclear_up/article/details/51968975</a:t>
            </a:r>
          </a:p>
        </p:txBody>
      </p:sp>
      <p:sp>
        <p:nvSpPr>
          <p:cNvPr id="374" name="Google Shape;355;p59"/>
          <p:cNvSpPr txBox="1"/>
          <p:nvPr/>
        </p:nvSpPr>
        <p:spPr>
          <a:xfrm>
            <a:off x="518418" y="485112"/>
            <a:ext cx="19479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参考文献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60;p60" descr="Google Shape;360;p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Google Shape;361;p60"/>
          <p:cNvSpPr txBox="1"/>
          <p:nvPr/>
        </p:nvSpPr>
        <p:spPr>
          <a:xfrm>
            <a:off x="518432" y="485100"/>
            <a:ext cx="4051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</a:defRPr>
            </a:lvl1pPr>
          </a:lstStyle>
          <a:p>
            <a:r>
              <a:t>作业上交</a:t>
            </a:r>
          </a:p>
        </p:txBody>
      </p:sp>
      <p:sp>
        <p:nvSpPr>
          <p:cNvPr id="378" name="Google Shape;362;p60"/>
          <p:cNvSpPr txBox="1"/>
          <p:nvPr/>
        </p:nvSpPr>
        <p:spPr>
          <a:xfrm>
            <a:off x="518425" y="1125074"/>
            <a:ext cx="6948900" cy="314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●"/>
              <a:defRPr sz="2400">
                <a:solidFill>
                  <a:srgbClr val="3A5BAE"/>
                </a:solidFill>
              </a:defRPr>
            </a:pPr>
            <a:r>
              <a:t>使用 github 托管你的项目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●"/>
              <a:defRPr sz="2400">
                <a:solidFill>
                  <a:srgbClr val="3A5BAE"/>
                </a:solidFill>
              </a:defRPr>
            </a:pPr>
            <a:r>
              <a:t>发邮件</a:t>
            </a:r>
          </a:p>
          <a:p>
            <a:pPr marL="914400" lvl="1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○"/>
              <a:defRPr sz="2400">
                <a:solidFill>
                  <a:srgbClr val="3A5BAE"/>
                </a:solidFill>
              </a:defRPr>
            </a:pPr>
            <a:r>
              <a:t>发给：zhangmingqing@bytedance.com</a:t>
            </a:r>
          </a:p>
          <a:p>
            <a:pPr marL="914400" lvl="1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○"/>
              <a:defRPr sz="2400">
                <a:solidFill>
                  <a:srgbClr val="3A5BAE"/>
                </a:solidFill>
              </a:defRPr>
            </a:pPr>
            <a:r>
              <a:t>标题：北理Android课设-多媒体进阶</a:t>
            </a:r>
          </a:p>
          <a:p>
            <a:pPr marL="914400" lvl="1" indent="-3429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○"/>
              <a:defRPr sz="2400">
                <a:solidFill>
                  <a:srgbClr val="3A5BAE"/>
                </a:solidFill>
              </a:defRPr>
            </a:pPr>
            <a:r>
              <a:t>内容：你的姓名、学号和项目地址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67;p61" descr="Google Shape;367;p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Google Shape;368;p61"/>
          <p:cNvSpPr txBox="1"/>
          <p:nvPr/>
        </p:nvSpPr>
        <p:spPr>
          <a:xfrm>
            <a:off x="1456772" y="2279987"/>
            <a:ext cx="2045701" cy="5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THANKS.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118;p28" descr="Google Shape;118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Google Shape;119;p28"/>
          <p:cNvSpPr txBox="1"/>
          <p:nvPr/>
        </p:nvSpPr>
        <p:spPr>
          <a:xfrm>
            <a:off x="644525" y="1893124"/>
            <a:ext cx="56070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第一章 从图片到视频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Google Shape;125;p29"/>
          <p:cNvSpPr txBox="1"/>
          <p:nvPr/>
        </p:nvSpPr>
        <p:spPr>
          <a:xfrm>
            <a:off x="518418" y="485112"/>
            <a:ext cx="19479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电影的诞生</a:t>
            </a:r>
          </a:p>
        </p:txBody>
      </p:sp>
      <p:pic>
        <p:nvPicPr>
          <p:cNvPr id="231" name="Google Shape;126;p29" descr="Google Shape;126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50" y="1153975"/>
            <a:ext cx="5243551" cy="3249927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Google Shape;127;p29"/>
          <p:cNvSpPr txBox="1"/>
          <p:nvPr/>
        </p:nvSpPr>
        <p:spPr>
          <a:xfrm>
            <a:off x="2420449" y="4763299"/>
            <a:ext cx="48240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44444"/>
              </a:lnSpc>
              <a:spcBef>
                <a:spcPts val="900"/>
              </a:spcBef>
              <a:defRPr sz="13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电影的先驱：迈布里奇的马，1878</a:t>
            </a:r>
          </a:p>
        </p:txBody>
      </p:sp>
      <p:pic>
        <p:nvPicPr>
          <p:cNvPr id="233" name="Google Shape;128;p29" descr="Google Shape;128;p2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32350" y="1826724"/>
            <a:ext cx="2891126" cy="1927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133;p30" descr="Google Shape;133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Google Shape;134;p30"/>
          <p:cNvSpPr txBox="1"/>
          <p:nvPr/>
        </p:nvSpPr>
        <p:spPr>
          <a:xfrm>
            <a:off x="518425" y="1052499"/>
            <a:ext cx="8129700" cy="3514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15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帧率</a:t>
            </a:r>
          </a:p>
          <a:p>
            <a:pPr>
              <a:lnSpc>
                <a:spcPct val="115000"/>
              </a:lnSpc>
              <a:defRPr sz="2400">
                <a:solidFill>
                  <a:srgbClr val="3A5BAE"/>
                </a:solidFill>
              </a:defRPr>
            </a:pPr>
            <a:r>
              <a:t> 	</a:t>
            </a:r>
            <a:r>
              <a:rPr sz="1400">
                <a:solidFill>
                  <a:srgbClr val="59C4D0"/>
                </a:solidFill>
              </a:rPr>
              <a:t>每秒的帧数，视觉暂留需要大于24帧，一般都在30帧以上</a:t>
            </a:r>
            <a:endParaRPr>
              <a:solidFill>
                <a:srgbClr val="59C4D0"/>
              </a:solidFill>
            </a:endParaRPr>
          </a:p>
          <a:p>
            <a:pPr>
              <a:lnSpc>
                <a:spcPct val="115000"/>
              </a:lnSpc>
            </a:pPr>
            <a:endParaRPr>
              <a:solidFill>
                <a:srgbClr val="3A5BAE"/>
              </a:solidFill>
            </a:endParaRPr>
          </a:p>
          <a:p>
            <a:pPr marL="457200" indent="-381000">
              <a:lnSpc>
                <a:spcPct val="115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分辨率</a:t>
            </a:r>
          </a:p>
          <a:p>
            <a:pPr>
              <a:lnSpc>
                <a:spcPct val="115000"/>
              </a:lnSpc>
              <a:defRPr sz="2400">
                <a:solidFill>
                  <a:srgbClr val="3A5BAE"/>
                </a:solidFill>
              </a:defRPr>
            </a:pPr>
            <a:r>
              <a:t> 	</a:t>
            </a:r>
            <a:r>
              <a:rPr sz="1400">
                <a:solidFill>
                  <a:srgbClr val="59C4D0"/>
                </a:solidFill>
              </a:rPr>
              <a:t>每帧图像的宽度和长度，例如 1080 * 1920</a:t>
            </a:r>
            <a:r>
              <a:rPr sz="1400"/>
              <a:t> </a:t>
            </a:r>
          </a:p>
          <a:p>
            <a:pPr indent="457200">
              <a:lnSpc>
                <a:spcPct val="115000"/>
              </a:lnSpc>
            </a:pPr>
            <a:endParaRPr>
              <a:solidFill>
                <a:srgbClr val="3A5BAE"/>
              </a:solidFill>
            </a:endParaRPr>
          </a:p>
          <a:p>
            <a:pPr marL="457200" indent="-381000">
              <a:lnSpc>
                <a:spcPct val="115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码率</a:t>
            </a:r>
          </a:p>
          <a:p>
            <a:pPr>
              <a:lnSpc>
                <a:spcPct val="115000"/>
              </a:lnSpc>
              <a:defRPr sz="2400">
                <a:solidFill>
                  <a:srgbClr val="3A5BAE"/>
                </a:solidFill>
              </a:defRPr>
            </a:pPr>
            <a:r>
              <a:t> 	</a:t>
            </a:r>
            <a:r>
              <a:rPr sz="1400">
                <a:solidFill>
                  <a:srgbClr val="59C4D0"/>
                </a:solidFill>
              </a:rPr>
              <a:t>每秒传送的比特(bit)数，用于视频压缩后得到一个期望的大小</a:t>
            </a:r>
            <a:endParaRPr>
              <a:solidFill>
                <a:srgbClr val="59C4D0"/>
              </a:solidFill>
            </a:endParaRPr>
          </a:p>
        </p:txBody>
      </p:sp>
      <p:sp>
        <p:nvSpPr>
          <p:cNvPr id="237" name="Google Shape;135;p30"/>
          <p:cNvSpPr txBox="1"/>
          <p:nvPr/>
        </p:nvSpPr>
        <p:spPr>
          <a:xfrm>
            <a:off x="518426" y="485100"/>
            <a:ext cx="25575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回顾几个概念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140;p31" descr="Google Shape;140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Google Shape;141;p31"/>
          <p:cNvSpPr txBox="1"/>
          <p:nvPr/>
        </p:nvSpPr>
        <p:spPr>
          <a:xfrm>
            <a:off x="518425" y="1052499"/>
            <a:ext cx="8129700" cy="276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视频的编码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相邻图像之间有冗余，可以压缩成一个关键帧+变化差值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编码格式就是不同的压缩算法：MPEG/H264</a:t>
            </a:r>
          </a:p>
          <a:p>
            <a:pPr indent="457200">
              <a:lnSpc>
                <a:spcPct val="150000"/>
              </a:lnSpc>
            </a:pPr>
            <a:endParaRPr>
              <a:solidFill>
                <a:srgbClr val="3A5BAE"/>
              </a:solidFill>
            </a:endParaRP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视频的封装格式</a:t>
            </a:r>
          </a:p>
          <a:p>
            <a:pPr indent="457200">
              <a:lnSpc>
                <a:spcPct val="150000"/>
              </a:lnSpc>
              <a:defRPr>
                <a:solidFill>
                  <a:srgbClr val="59C4D0"/>
                </a:solidFill>
              </a:defRPr>
            </a:pPr>
            <a:r>
              <a:t>把视频码流和音频码流按照一定的格式存储在一个文件中，与编码格式无关</a:t>
            </a:r>
          </a:p>
        </p:txBody>
      </p:sp>
      <p:sp>
        <p:nvSpPr>
          <p:cNvPr id="241" name="Google Shape;142;p31"/>
          <p:cNvSpPr txBox="1"/>
          <p:nvPr/>
        </p:nvSpPr>
        <p:spPr>
          <a:xfrm>
            <a:off x="518426" y="485100"/>
            <a:ext cx="25575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回顾几个概念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147;p32" descr="Google Shape;147;p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Google Shape;148;p32"/>
          <p:cNvSpPr txBox="1"/>
          <p:nvPr/>
        </p:nvSpPr>
        <p:spPr>
          <a:xfrm>
            <a:off x="644525" y="1893124"/>
            <a:ext cx="56070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第二章 相机拍照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153;p33" descr="Google Shape;153;p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Google Shape;154;p33"/>
          <p:cNvSpPr txBox="1"/>
          <p:nvPr/>
        </p:nvSpPr>
        <p:spPr>
          <a:xfrm>
            <a:off x="518424" y="1052499"/>
            <a:ext cx="3742501" cy="249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拍摄一个自拍照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显示在屏幕上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显示图片--ImageView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吊起拍摄--Button</a:t>
            </a:r>
          </a:p>
        </p:txBody>
      </p:sp>
      <p:sp>
        <p:nvSpPr>
          <p:cNvPr id="248" name="Google Shape;155;p33"/>
          <p:cNvSpPr txBox="1"/>
          <p:nvPr/>
        </p:nvSpPr>
        <p:spPr>
          <a:xfrm>
            <a:off x="518418" y="485112"/>
            <a:ext cx="19479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效果展示</a:t>
            </a:r>
          </a:p>
        </p:txBody>
      </p:sp>
      <p:pic>
        <p:nvPicPr>
          <p:cNvPr id="249" name="Google Shape;156;p33" descr="Google Shape;156;p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5" y="210124"/>
            <a:ext cx="2269148" cy="4538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</Words>
  <Application>Microsoft Office PowerPoint</Application>
  <PresentationFormat>全屏显示(16:9)</PresentationFormat>
  <Paragraphs>196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Helvetica Neue</vt:lpstr>
      <vt:lpstr>Helvetica Neue Light</vt:lpstr>
      <vt:lpstr>Microsoft Yahei</vt:lpstr>
      <vt:lpstr>冬青黑体简体中文 W3</vt:lpstr>
      <vt:lpstr>冬青黑体简体中文 W6</vt:lpstr>
      <vt:lpstr>Arial</vt:lpstr>
      <vt:lpstr>Courier New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高 源</cp:lastModifiedBy>
  <cp:revision>1</cp:revision>
  <dcterms:modified xsi:type="dcterms:W3CDTF">2019-07-19T06:04:33Z</dcterms:modified>
</cp:coreProperties>
</file>